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8" r:id="rId2"/>
    <p:sldId id="287" r:id="rId3"/>
    <p:sldId id="292" r:id="rId4"/>
    <p:sldId id="293" r:id="rId5"/>
    <p:sldId id="294" r:id="rId6"/>
    <p:sldId id="295" r:id="rId7"/>
    <p:sldId id="296" r:id="rId8"/>
    <p:sldId id="298" r:id="rId9"/>
    <p:sldId id="312" r:id="rId10"/>
    <p:sldId id="303" r:id="rId11"/>
    <p:sldId id="304" r:id="rId12"/>
    <p:sldId id="305" r:id="rId13"/>
    <p:sldId id="309" r:id="rId14"/>
    <p:sldId id="306" r:id="rId15"/>
    <p:sldId id="311" r:id="rId16"/>
    <p:sldId id="313" r:id="rId17"/>
    <p:sldId id="310" r:id="rId18"/>
    <p:sldId id="314" r:id="rId19"/>
    <p:sldId id="315" r:id="rId20"/>
    <p:sldId id="291" r:id="rId21"/>
    <p:sldId id="316" r:id="rId22"/>
    <p:sldId id="308" r:id="rId2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1"/>
    <a:srgbClr val="008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C4-Flex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VNT02\zTH07\A3\R3.4\3.4.2\Auftr&#228;ge\2018\Vortrag%20Frau%20Awe%20Jahresveranstaltung%202018\Vortrag%20Aw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89C1"/>
              </a:solidFill>
            </c:spPr>
          </c:dPt>
          <c:dPt>
            <c:idx val="1"/>
            <c:bubble3D val="0"/>
            <c:spPr>
              <a:noFill/>
            </c:spPr>
          </c:dPt>
          <c:dPt>
            <c:idx val="2"/>
            <c:bubble3D val="0"/>
            <c:spPr>
              <a:noFill/>
            </c:spPr>
          </c:dPt>
          <c:dPt>
            <c:idx val="3"/>
            <c:bubble3D val="0"/>
            <c:spPr>
              <a:noFill/>
            </c:spPr>
          </c:dPt>
          <c:dPt>
            <c:idx val="4"/>
            <c:bubble3D val="0"/>
            <c:spPr>
              <a:noFill/>
            </c:spPr>
          </c:dPt>
          <c:dPt>
            <c:idx val="5"/>
            <c:bubble3D val="0"/>
            <c:spPr>
              <a:noFill/>
            </c:spPr>
          </c:dPt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rgbClr val="0089C1"/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89C1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Tabelle3!$B$11:$D$11</c:f>
              <c:strCache>
                <c:ptCount val="3"/>
                <c:pt idx="0">
                  <c:v>Gesamtmittel</c:v>
                </c:pt>
                <c:pt idx="1">
                  <c:v>Bewilligung</c:v>
                </c:pt>
                <c:pt idx="2">
                  <c:v>Auszahlung</c:v>
                </c:pt>
              </c:strCache>
            </c:strRef>
          </c:cat>
          <c:val>
            <c:numRef>
              <c:f>Tabelle3!$B$13:$D$13</c:f>
              <c:numCache>
                <c:formatCode>0%</c:formatCode>
                <c:ptCount val="3"/>
                <c:pt idx="0">
                  <c:v>1</c:v>
                </c:pt>
                <c:pt idx="1">
                  <c:v>0.84449976833845686</c:v>
                </c:pt>
                <c:pt idx="2">
                  <c:v>0.46972071613699623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2240768"/>
        <c:axId val="52242304"/>
      </c:barChart>
      <c:catAx>
        <c:axId val="52240768"/>
        <c:scaling>
          <c:orientation val="maxMin"/>
        </c:scaling>
        <c:delete val="0"/>
        <c:axPos val="l"/>
        <c:majorTickMark val="out"/>
        <c:minorTickMark val="none"/>
        <c:tickLblPos val="nextTo"/>
        <c:crossAx val="52242304"/>
        <c:crosses val="autoZero"/>
        <c:auto val="1"/>
        <c:lblAlgn val="ctr"/>
        <c:lblOffset val="100"/>
        <c:noMultiLvlLbl val="0"/>
      </c:catAx>
      <c:valAx>
        <c:axId val="52242304"/>
        <c:scaling>
          <c:orientation val="minMax"/>
        </c:scaling>
        <c:delete val="0"/>
        <c:axPos val="t"/>
        <c:numFmt formatCode="0%" sourceLinked="1"/>
        <c:majorTickMark val="out"/>
        <c:minorTickMark val="none"/>
        <c:tickLblPos val="nextTo"/>
        <c:crossAx val="52240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rgbClr val="0089C1"/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rgbClr val="0089C1"/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89C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Tabelle3!$B$11:$D$11</c:f>
              <c:strCache>
                <c:ptCount val="3"/>
                <c:pt idx="0">
                  <c:v>Gesamtmittel</c:v>
                </c:pt>
                <c:pt idx="1">
                  <c:v>Bewilligung</c:v>
                </c:pt>
                <c:pt idx="2">
                  <c:v>Auszahlung</c:v>
                </c:pt>
              </c:strCache>
            </c:strRef>
          </c:cat>
          <c:val>
            <c:numRef>
              <c:f>Tabelle3!$B$14:$D$14</c:f>
              <c:numCache>
                <c:formatCode>0%</c:formatCode>
                <c:ptCount val="3"/>
                <c:pt idx="0">
                  <c:v>1</c:v>
                </c:pt>
                <c:pt idx="1">
                  <c:v>0.29901573010367577</c:v>
                </c:pt>
                <c:pt idx="2">
                  <c:v>8.8596158605089514E-2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2606848"/>
        <c:axId val="52608384"/>
      </c:barChart>
      <c:catAx>
        <c:axId val="52606848"/>
        <c:scaling>
          <c:orientation val="maxMin"/>
        </c:scaling>
        <c:delete val="0"/>
        <c:axPos val="l"/>
        <c:majorTickMark val="out"/>
        <c:minorTickMark val="none"/>
        <c:tickLblPos val="nextTo"/>
        <c:crossAx val="52608384"/>
        <c:crosses val="autoZero"/>
        <c:auto val="1"/>
        <c:lblAlgn val="ctr"/>
        <c:lblOffset val="100"/>
        <c:noMultiLvlLbl val="0"/>
      </c:catAx>
      <c:valAx>
        <c:axId val="52608384"/>
        <c:scaling>
          <c:orientation val="minMax"/>
        </c:scaling>
        <c:delete val="0"/>
        <c:axPos val="t"/>
        <c:numFmt formatCode="0%" sourceLinked="1"/>
        <c:majorTickMark val="out"/>
        <c:minorTickMark val="none"/>
        <c:tickLblPos val="nextTo"/>
        <c:crossAx val="52606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rgbClr val="0089C1"/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rgbClr val="0089C1"/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89C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Tabelle3!$B$11:$D$11</c:f>
              <c:strCache>
                <c:ptCount val="3"/>
                <c:pt idx="0">
                  <c:v>Gesamtmittel</c:v>
                </c:pt>
                <c:pt idx="1">
                  <c:v>Bewilligung</c:v>
                </c:pt>
                <c:pt idx="2">
                  <c:v>Auszahlung</c:v>
                </c:pt>
              </c:strCache>
            </c:strRef>
          </c:cat>
          <c:val>
            <c:numRef>
              <c:f>Tabelle3!$B$15:$D$15</c:f>
              <c:numCache>
                <c:formatCode>0%</c:formatCode>
                <c:ptCount val="3"/>
                <c:pt idx="0">
                  <c:v>1</c:v>
                </c:pt>
                <c:pt idx="1">
                  <c:v>0.54248144277200272</c:v>
                </c:pt>
                <c:pt idx="2">
                  <c:v>0.25710082023562025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2469760"/>
        <c:axId val="52471296"/>
      </c:barChart>
      <c:catAx>
        <c:axId val="52469760"/>
        <c:scaling>
          <c:orientation val="maxMin"/>
        </c:scaling>
        <c:delete val="0"/>
        <c:axPos val="l"/>
        <c:majorTickMark val="out"/>
        <c:minorTickMark val="none"/>
        <c:tickLblPos val="nextTo"/>
        <c:crossAx val="52471296"/>
        <c:crosses val="autoZero"/>
        <c:auto val="1"/>
        <c:lblAlgn val="ctr"/>
        <c:lblOffset val="100"/>
        <c:noMultiLvlLbl val="0"/>
      </c:catAx>
      <c:valAx>
        <c:axId val="52471296"/>
        <c:scaling>
          <c:orientation val="minMax"/>
        </c:scaling>
        <c:delete val="0"/>
        <c:axPos val="t"/>
        <c:numFmt formatCode="0%" sourceLinked="1"/>
        <c:majorTickMark val="out"/>
        <c:minorTickMark val="none"/>
        <c:tickLblPos val="nextTo"/>
        <c:crossAx val="52469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rgbClr val="0089C1"/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rgbClr val="0089C1"/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0089C1"/>
              </a:solidFill>
            </c:spPr>
          </c:dPt>
          <c:dPt>
            <c:idx val="2"/>
            <c:bubble3D val="0"/>
            <c:spPr>
              <a:noFill/>
            </c:spPr>
          </c:dPt>
          <c:dPt>
            <c:idx val="3"/>
            <c:bubble3D val="0"/>
            <c:spPr>
              <a:noFill/>
            </c:spPr>
          </c:dPt>
          <c:dPt>
            <c:idx val="4"/>
            <c:bubble3D val="0"/>
            <c:spPr>
              <a:noFill/>
            </c:spPr>
          </c:dPt>
          <c:dPt>
            <c:idx val="5"/>
            <c:bubble3D val="0"/>
            <c:spPr>
              <a:noFill/>
            </c:spPr>
          </c:dPt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89C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Tabelle3!$B$11:$D$11</c:f>
              <c:strCache>
                <c:ptCount val="3"/>
                <c:pt idx="0">
                  <c:v>Gesamtmittel</c:v>
                </c:pt>
                <c:pt idx="1">
                  <c:v>Bewilligung</c:v>
                </c:pt>
                <c:pt idx="2">
                  <c:v>Auszahlung</c:v>
                </c:pt>
              </c:strCache>
            </c:strRef>
          </c:cat>
          <c:val>
            <c:numRef>
              <c:f>Tabelle3!$B$16:$D$16</c:f>
              <c:numCache>
                <c:formatCode>0%</c:formatCode>
                <c:ptCount val="3"/>
                <c:pt idx="0">
                  <c:v>1</c:v>
                </c:pt>
                <c:pt idx="1">
                  <c:v>0.2914345143758213</c:v>
                </c:pt>
                <c:pt idx="2">
                  <c:v>6.2290649145860712E-3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2979584"/>
        <c:axId val="52981120"/>
      </c:barChart>
      <c:catAx>
        <c:axId val="52979584"/>
        <c:scaling>
          <c:orientation val="maxMin"/>
        </c:scaling>
        <c:delete val="0"/>
        <c:axPos val="l"/>
        <c:majorTickMark val="out"/>
        <c:minorTickMark val="none"/>
        <c:tickLblPos val="nextTo"/>
        <c:crossAx val="52981120"/>
        <c:crosses val="autoZero"/>
        <c:auto val="1"/>
        <c:lblAlgn val="ctr"/>
        <c:lblOffset val="100"/>
        <c:noMultiLvlLbl val="0"/>
      </c:catAx>
      <c:valAx>
        <c:axId val="52981120"/>
        <c:scaling>
          <c:orientation val="minMax"/>
        </c:scaling>
        <c:delete val="0"/>
        <c:axPos val="t"/>
        <c:numFmt formatCode="0%" sourceLinked="1"/>
        <c:majorTickMark val="out"/>
        <c:minorTickMark val="none"/>
        <c:tickLblPos val="nextTo"/>
        <c:crossAx val="52979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rgbClr val="0089C1"/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0089C1"/>
            </a:solidFill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89C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Tabelle3!$B$11:$D$11</c:f>
              <c:strCache>
                <c:ptCount val="3"/>
                <c:pt idx="0">
                  <c:v>Gesamtmittel</c:v>
                </c:pt>
                <c:pt idx="1">
                  <c:v>Bewilligung</c:v>
                </c:pt>
                <c:pt idx="2">
                  <c:v>Auszahlung</c:v>
                </c:pt>
              </c:strCache>
            </c:strRef>
          </c:cat>
          <c:val>
            <c:numRef>
              <c:f>Tabelle3!$B$18:$D$18</c:f>
              <c:numCache>
                <c:formatCode>0%</c:formatCode>
                <c:ptCount val="3"/>
                <c:pt idx="0">
                  <c:v>1</c:v>
                </c:pt>
                <c:pt idx="1">
                  <c:v>0.55195504940080253</c:v>
                </c:pt>
                <c:pt idx="2">
                  <c:v>0.21300331293070587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2676096"/>
        <c:axId val="52677632"/>
      </c:barChart>
      <c:catAx>
        <c:axId val="52676096"/>
        <c:scaling>
          <c:orientation val="maxMin"/>
        </c:scaling>
        <c:delete val="0"/>
        <c:axPos val="l"/>
        <c:majorTickMark val="out"/>
        <c:minorTickMark val="none"/>
        <c:tickLblPos val="nextTo"/>
        <c:crossAx val="52677632"/>
        <c:crosses val="autoZero"/>
        <c:auto val="1"/>
        <c:lblAlgn val="ctr"/>
        <c:lblOffset val="100"/>
        <c:noMultiLvlLbl val="0"/>
      </c:catAx>
      <c:valAx>
        <c:axId val="52677632"/>
        <c:scaling>
          <c:orientation val="minMax"/>
        </c:scaling>
        <c:delete val="0"/>
        <c:axPos val="t"/>
        <c:numFmt formatCode="0%" sourceLinked="1"/>
        <c:majorTickMark val="out"/>
        <c:minorTickMark val="none"/>
        <c:tickLblPos val="nextTo"/>
        <c:crossAx val="5267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Tabelle3!$C$11</c:f>
              <c:strCache>
                <c:ptCount val="1"/>
                <c:pt idx="0">
                  <c:v>Bewilligung</c:v>
                </c:pt>
              </c:strCache>
            </c:strRef>
          </c:tx>
          <c:spPr>
            <a:solidFill>
              <a:srgbClr val="0089C1"/>
            </a:solidFill>
          </c:spPr>
          <c:invertIfNegative val="0"/>
          <c:cat>
            <c:strRef>
              <c:f>Tabelle3!$A$12:$A$18</c:f>
              <c:strCache>
                <c:ptCount val="7"/>
                <c:pt idx="0">
                  <c:v>PA 1</c:v>
                </c:pt>
                <c:pt idx="1">
                  <c:v>PA 2</c:v>
                </c:pt>
                <c:pt idx="2">
                  <c:v>PA 3</c:v>
                </c:pt>
                <c:pt idx="3">
                  <c:v>PA 4</c:v>
                </c:pt>
                <c:pt idx="4">
                  <c:v>PA 5</c:v>
                </c:pt>
                <c:pt idx="5">
                  <c:v>TH</c:v>
                </c:pt>
                <c:pt idx="6">
                  <c:v>Gesamt</c:v>
                </c:pt>
              </c:strCache>
            </c:strRef>
          </c:cat>
          <c:val>
            <c:numRef>
              <c:f>Tabelle3!$C$12:$C$18</c:f>
              <c:numCache>
                <c:formatCode>0%</c:formatCode>
                <c:ptCount val="7"/>
                <c:pt idx="0">
                  <c:v>0.5648159688280161</c:v>
                </c:pt>
                <c:pt idx="1">
                  <c:v>0.84449976833845686</c:v>
                </c:pt>
                <c:pt idx="2">
                  <c:v>0.29901573010367577</c:v>
                </c:pt>
                <c:pt idx="3">
                  <c:v>0.54248144277200272</c:v>
                </c:pt>
                <c:pt idx="4">
                  <c:v>0.2914345143758213</c:v>
                </c:pt>
                <c:pt idx="5">
                  <c:v>0.84585928997169801</c:v>
                </c:pt>
                <c:pt idx="6">
                  <c:v>0.55195504940080253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711424"/>
        <c:axId val="52712960"/>
      </c:barChart>
      <c:catAx>
        <c:axId val="52711424"/>
        <c:scaling>
          <c:orientation val="minMax"/>
        </c:scaling>
        <c:delete val="0"/>
        <c:axPos val="b"/>
        <c:majorTickMark val="out"/>
        <c:minorTickMark val="none"/>
        <c:tickLblPos val="nextTo"/>
        <c:crossAx val="52712960"/>
        <c:crosses val="autoZero"/>
        <c:auto val="1"/>
        <c:lblAlgn val="ctr"/>
        <c:lblOffset val="100"/>
        <c:noMultiLvlLbl val="0"/>
      </c:catAx>
      <c:valAx>
        <c:axId val="5271296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2711424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Tabelle3!$D$11</c:f>
              <c:strCache>
                <c:ptCount val="1"/>
                <c:pt idx="0">
                  <c:v>Auszahlung</c:v>
                </c:pt>
              </c:strCache>
            </c:strRef>
          </c:tx>
          <c:spPr>
            <a:solidFill>
              <a:srgbClr val="0089C1"/>
            </a:solidFill>
          </c:spPr>
          <c:invertIfNegative val="0"/>
          <c:cat>
            <c:strRef>
              <c:f>Tabelle3!$A$12:$A$18</c:f>
              <c:strCache>
                <c:ptCount val="7"/>
                <c:pt idx="0">
                  <c:v>PA 1</c:v>
                </c:pt>
                <c:pt idx="1">
                  <c:v>PA 2</c:v>
                </c:pt>
                <c:pt idx="2">
                  <c:v>PA 3</c:v>
                </c:pt>
                <c:pt idx="3">
                  <c:v>PA 4</c:v>
                </c:pt>
                <c:pt idx="4">
                  <c:v>PA 5</c:v>
                </c:pt>
                <c:pt idx="5">
                  <c:v>TH</c:v>
                </c:pt>
                <c:pt idx="6">
                  <c:v>Gesamt</c:v>
                </c:pt>
              </c:strCache>
            </c:strRef>
          </c:cat>
          <c:val>
            <c:numRef>
              <c:f>Tabelle3!$D$12:$D$18</c:f>
              <c:numCache>
                <c:formatCode>0%</c:formatCode>
                <c:ptCount val="7"/>
                <c:pt idx="0">
                  <c:v>0.15628926098825377</c:v>
                </c:pt>
                <c:pt idx="1">
                  <c:v>0.46972071613699623</c:v>
                </c:pt>
                <c:pt idx="2">
                  <c:v>8.8596158605089514E-2</c:v>
                </c:pt>
                <c:pt idx="3">
                  <c:v>0.25710082023562025</c:v>
                </c:pt>
                <c:pt idx="4">
                  <c:v>6.2290649145860712E-3</c:v>
                </c:pt>
                <c:pt idx="5">
                  <c:v>0.17307087201482227</c:v>
                </c:pt>
                <c:pt idx="6">
                  <c:v>0.21300331293070587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745344"/>
        <c:axId val="52746880"/>
      </c:barChart>
      <c:catAx>
        <c:axId val="52745344"/>
        <c:scaling>
          <c:orientation val="minMax"/>
        </c:scaling>
        <c:delete val="0"/>
        <c:axPos val="b"/>
        <c:majorTickMark val="out"/>
        <c:minorTickMark val="none"/>
        <c:tickLblPos val="nextTo"/>
        <c:crossAx val="52746880"/>
        <c:crosses val="autoZero"/>
        <c:auto val="1"/>
        <c:lblAlgn val="ctr"/>
        <c:lblOffset val="100"/>
        <c:noMultiLvlLbl val="0"/>
      </c:catAx>
      <c:valAx>
        <c:axId val="527468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2745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0089C1"/>
              </a:solidFill>
            </c:spPr>
          </c:dPt>
          <c:dPt>
            <c:idx val="3"/>
            <c:bubble3D val="0"/>
            <c:spPr>
              <a:noFill/>
            </c:spPr>
          </c:dPt>
          <c:dPt>
            <c:idx val="4"/>
            <c:bubble3D val="0"/>
            <c:spPr>
              <a:noFill/>
            </c:spPr>
          </c:dPt>
          <c:dPt>
            <c:idx val="5"/>
            <c:bubble3D val="0"/>
            <c:spPr>
              <a:noFill/>
            </c:spPr>
          </c:dPt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0089C1"/>
              </a:solidFill>
            </c:spPr>
          </c:dPt>
          <c:dPt>
            <c:idx val="4"/>
            <c:bubble3D val="0"/>
            <c:spPr>
              <a:noFill/>
            </c:spPr>
          </c:dPt>
          <c:dPt>
            <c:idx val="5"/>
            <c:bubble3D val="0"/>
            <c:spPr>
              <a:noFill/>
            </c:spPr>
          </c:dPt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rgbClr val="0089C1"/>
              </a:solidFill>
            </c:spPr>
          </c:dPt>
          <c:dPt>
            <c:idx val="5"/>
            <c:bubble3D val="0"/>
            <c:spPr>
              <a:noFill/>
            </c:spPr>
          </c:dPt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rgbClr val="0089C1"/>
              </a:solidFill>
            </c:spPr>
          </c:dPt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Tabelle1!$A$2:$A$7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Tabelle1!$C$2:$C$7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89C1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89C1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89C1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9C1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Tabelle3!$B$11:$D$11</c:f>
              <c:strCache>
                <c:ptCount val="3"/>
                <c:pt idx="0">
                  <c:v>Gesamtmittel</c:v>
                </c:pt>
                <c:pt idx="1">
                  <c:v>Bewilligung</c:v>
                </c:pt>
                <c:pt idx="2">
                  <c:v>Auszahlung</c:v>
                </c:pt>
              </c:strCache>
            </c:strRef>
          </c:cat>
          <c:val>
            <c:numRef>
              <c:f>Tabelle3!$B$12:$D$12</c:f>
              <c:numCache>
                <c:formatCode>0%</c:formatCode>
                <c:ptCount val="3"/>
                <c:pt idx="0">
                  <c:v>1</c:v>
                </c:pt>
                <c:pt idx="1">
                  <c:v>0.5648159688280161</c:v>
                </c:pt>
                <c:pt idx="2">
                  <c:v>0.15628926098825377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52024832"/>
        <c:axId val="52026368"/>
      </c:barChart>
      <c:catAx>
        <c:axId val="52024832"/>
        <c:scaling>
          <c:orientation val="maxMin"/>
        </c:scaling>
        <c:delete val="0"/>
        <c:axPos val="l"/>
        <c:majorTickMark val="out"/>
        <c:minorTickMark val="none"/>
        <c:tickLblPos val="nextTo"/>
        <c:crossAx val="52026368"/>
        <c:crosses val="autoZero"/>
        <c:auto val="1"/>
        <c:lblAlgn val="ctr"/>
        <c:lblOffset val="100"/>
        <c:noMultiLvlLbl val="0"/>
      </c:catAx>
      <c:valAx>
        <c:axId val="52026368"/>
        <c:scaling>
          <c:orientation val="minMax"/>
          <c:max val="1.2"/>
        </c:scaling>
        <c:delete val="0"/>
        <c:axPos val="t"/>
        <c:numFmt formatCode="0%" sourceLinked="1"/>
        <c:majorTickMark val="out"/>
        <c:minorTickMark val="none"/>
        <c:tickLblPos val="nextTo"/>
        <c:crossAx val="52024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89C1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OP'!$B$2:$B$7</c:f>
              <c:numCache>
                <c:formatCode>#,##0\ "€"</c:formatCode>
                <c:ptCount val="6"/>
                <c:pt idx="0">
                  <c:v>435152285</c:v>
                </c:pt>
                <c:pt idx="1">
                  <c:v>352097715</c:v>
                </c:pt>
                <c:pt idx="2">
                  <c:v>265250000</c:v>
                </c:pt>
                <c:pt idx="3">
                  <c:v>180375000</c:v>
                </c:pt>
                <c:pt idx="4">
                  <c:v>190250000</c:v>
                </c:pt>
                <c:pt idx="5">
                  <c:v>33222394</c:v>
                </c:pt>
              </c:numCache>
            </c:numRef>
          </c:val>
        </c:ser>
        <c:ser>
          <c:idx val="1"/>
          <c:order val="1"/>
          <c:cat>
            <c:strRef>
              <c:f>'Übersicht OP'!$A$2:$A$7</c:f>
              <c:strCache>
                <c:ptCount val="6"/>
                <c:pt idx="0">
                  <c:v>Forschung &amp; Entwicklung</c:v>
                </c:pt>
                <c:pt idx="1">
                  <c:v>Wettbewerbsfähigkeit</c:v>
                </c:pt>
                <c:pt idx="2">
                  <c:v>Verringerung CO2-Emissionen</c:v>
                </c:pt>
                <c:pt idx="3">
                  <c:v>Risikomanagement/Umweltschutz</c:v>
                </c:pt>
                <c:pt idx="4">
                  <c:v>Nachhaltige Stadtentwicklung</c:v>
                </c:pt>
                <c:pt idx="5">
                  <c:v>Technische Hilfe</c:v>
                </c:pt>
              </c:strCache>
            </c:strRef>
          </c:cat>
          <c:val>
            <c:numRef>
              <c:f>'Übersicht OP'!$C$2:$C$7</c:f>
              <c:numCache>
                <c:formatCode>0.00%</c:formatCode>
                <c:ptCount val="6"/>
                <c:pt idx="0">
                  <c:v>0.29879703619670844</c:v>
                </c:pt>
                <c:pt idx="1">
                  <c:v>0.24176766920489301</c:v>
                </c:pt>
                <c:pt idx="2">
                  <c:v>0.18213374164214008</c:v>
                </c:pt>
                <c:pt idx="3">
                  <c:v>0.12385437756343456</c:v>
                </c:pt>
                <c:pt idx="4">
                  <c:v>0.13063503995256232</c:v>
                </c:pt>
                <c:pt idx="5">
                  <c:v>2.2812135440261585E-2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0.5834</cdr:x>
      <cdr:y>0.25003</cdr:y>
    </cdr:from>
    <cdr:to>
      <cdr:x>0.85426</cdr:x>
      <cdr:y>0.35421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18275" y="506318"/>
          <a:ext cx="565618" cy="210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de-DE" sz="1400" dirty="0" smtClean="0"/>
            <a:t>F &amp; E &amp; I</a:t>
          </a:r>
          <a:endParaRPr lang="de-DE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EDE7E-DE45-43E9-AE05-D7972CBACA1A}" type="datetimeFigureOut">
              <a:rPr lang="de-DE" smtClean="0"/>
              <a:t>25.10.2018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1377F-073F-415D-9B7C-B98B849B6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983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1377F-073F-415D-9B7C-B98B849B6F2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674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110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pic>
        <p:nvPicPr>
          <p:cNvPr id="5" name="Picture 10" descr="logo_esf_-_4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356" y="6252808"/>
            <a:ext cx="712988" cy="32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321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4" name="Picture 10" descr="logo_esf_-_4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356" y="6252808"/>
            <a:ext cx="712988" cy="32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622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4" name="Picture 10" descr="logo_esf_-_4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356" y="6252808"/>
            <a:ext cx="712988" cy="32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44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3" name="Picture 10" descr="logo_esf_-_4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356" y="6252808"/>
            <a:ext cx="712988" cy="32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463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lienmaster 3spaltig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14"/>
          <p:cNvCxnSpPr/>
          <p:nvPr/>
        </p:nvCxnSpPr>
        <p:spPr>
          <a:xfrm rot="5400000" flipH="1" flipV="1">
            <a:off x="2144054482" y="3464719"/>
            <a:ext cx="6858000" cy="1587"/>
          </a:xfrm>
          <a:prstGeom prst="line">
            <a:avLst/>
          </a:prstGeom>
          <a:ln w="3175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8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960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058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257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232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55649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762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613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13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735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TMWAT-Kopf_5-4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02" y="0"/>
            <a:ext cx="914558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0" y="5876925"/>
            <a:ext cx="9144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1209675" y="5949950"/>
            <a:ext cx="9144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0" y="58769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400" b="1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35932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6" y="6000210"/>
            <a:ext cx="2679386" cy="49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6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76B4"/>
          </a:solidFill>
          <a:latin typeface="Arial" pitchFamily="34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defRPr sz="1300">
          <a:solidFill>
            <a:schemeClr val="tx1"/>
          </a:solidFill>
          <a:latin typeface="+mn-lt"/>
          <a:ea typeface="+mn-ea"/>
          <a:cs typeface="+mn-cs"/>
        </a:defRPr>
      </a:lvl1pPr>
      <a:lvl2pPr marL="390525" indent="-200025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2pPr>
      <a:lvl3pPr marL="769938" indent="-188913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3pPr>
      <a:lvl4pPr marL="1149350" indent="-188913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4pPr>
      <a:lvl5pPr marL="1527175" indent="-187325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5pPr>
      <a:lvl6pPr marL="1984375" indent="-187325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6pPr>
      <a:lvl7pPr marL="2441575" indent="-187325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7pPr>
      <a:lvl8pPr marL="2898775" indent="-187325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8pPr>
      <a:lvl9pPr marL="3355975" indent="-187325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de/url?sa=i&amp;rct=j&amp;q=&amp;esrc=s&amp;source=images&amp;cd=&amp;cad=rja&amp;uact=8&amp;ved=2ahUKEwjsz7Sh1LzcAhXyzoUKHYxeDB4QjRx6BAgBEAU&amp;url=https://www.insuedthueringen.de/fotos/nachrichten/Werra-in-Eisfeld-am-Limit;cme666971,5353673&amp;psig=AOvVaw0qTavuQrtZ0S9Ao2h21puB&amp;ust=1532690779066993" TargetMode="Externa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115616" y="1628800"/>
            <a:ext cx="648072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EFRE Jahresveranstaltung 2018</a:t>
            </a:r>
          </a:p>
          <a:p>
            <a:pPr algn="ctr"/>
            <a:endParaRPr lang="de-DE" sz="2000" dirty="0"/>
          </a:p>
          <a:p>
            <a:pPr algn="ctr"/>
            <a:endParaRPr lang="de-DE" sz="2000" dirty="0" smtClean="0"/>
          </a:p>
          <a:p>
            <a:pPr algn="ctr"/>
            <a:endParaRPr lang="de-DE" sz="2000" dirty="0"/>
          </a:p>
          <a:p>
            <a:pPr algn="ctr"/>
            <a:r>
              <a:rPr lang="de-DE" sz="2000" dirty="0" smtClean="0"/>
              <a:t>Zwischenbilanz</a:t>
            </a:r>
          </a:p>
          <a:p>
            <a:pPr algn="ctr"/>
            <a:r>
              <a:rPr lang="de-DE" sz="2000" dirty="0" smtClean="0"/>
              <a:t>OP EFRE Thüringen 2014 – 2020</a:t>
            </a:r>
          </a:p>
          <a:p>
            <a:pPr algn="ctr"/>
            <a:endParaRPr lang="de-DE" sz="2000" dirty="0"/>
          </a:p>
          <a:p>
            <a:pPr algn="ctr"/>
            <a:endParaRPr lang="de-DE" sz="2000" dirty="0" smtClean="0"/>
          </a:p>
          <a:p>
            <a:pPr algn="ctr"/>
            <a:r>
              <a:rPr lang="de-DE" sz="1600" dirty="0" smtClean="0"/>
              <a:t>Dr. Sabine Awe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604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 Beispiel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aus Prioritätsachse 1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575441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83568" y="1478119"/>
            <a:ext cx="72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Zukunftskonzept des Center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Energy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Environmental Chemistry (CEEC) Jena</a:t>
            </a:r>
          </a:p>
          <a:p>
            <a:endParaRPr lang="de-DE" dirty="0" smtClean="0"/>
          </a:p>
          <a:p>
            <a:r>
              <a:rPr lang="de-DE" dirty="0" smtClean="0"/>
              <a:t>Ziele des CEEC: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Entwicklung von Batterien der nächsten und übernächsten Generation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Erforschung verschiedener innovativer Batterietechnologien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Nachhaltiger Ansatz - Verzicht des Einsatzes seltener Erden durch umweltfreundliche Alternativen auf Basis von Kunststoffen und Keramiken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Finalist beim EU-weiten Wettbewerb</a:t>
            </a:r>
          </a:p>
          <a:p>
            <a:pPr lvl="1"/>
            <a:r>
              <a:rPr lang="de-DE" dirty="0" smtClean="0"/>
              <a:t>    „</a:t>
            </a:r>
            <a:r>
              <a:rPr lang="de-DE" dirty="0" err="1" smtClean="0"/>
              <a:t>RegioStars</a:t>
            </a:r>
            <a:r>
              <a:rPr lang="de-DE" dirty="0" smtClean="0"/>
              <a:t> 2018“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r>
              <a:rPr lang="de-DE" dirty="0" smtClean="0"/>
              <a:t>Projektlaufzeit:	2017 – 2022</a:t>
            </a:r>
          </a:p>
          <a:p>
            <a:r>
              <a:rPr lang="de-DE" dirty="0" smtClean="0"/>
              <a:t>Fördervolumen: 	6,5 Mio. </a:t>
            </a:r>
            <a:r>
              <a:rPr lang="de-DE" dirty="0"/>
              <a:t>€</a:t>
            </a:r>
          </a:p>
        </p:txBody>
      </p:sp>
      <p:pic>
        <p:nvPicPr>
          <p:cNvPr id="1029" name="Picture 5" descr="T:\A3\R3.4\3.4.2\Aufträge\2018\Vortrag Frau Awe Jahresveranstaltung 2018\Bild PA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818" y="4293096"/>
            <a:ext cx="3756602" cy="250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73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Umsetzung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Prioritätsachse 2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499339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530666" y="152543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Finanzielle Umsetzung: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3717032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Bis jetzt </a:t>
            </a:r>
            <a:r>
              <a:rPr lang="de-DE" b="1" dirty="0" smtClean="0"/>
              <a:t>1835</a:t>
            </a:r>
            <a:r>
              <a:rPr lang="de-DE" dirty="0" smtClean="0"/>
              <a:t> Vorhaben begonnen oder abgeschlossen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2 Beteiligungsfonds (mit 35 Beteiligungen)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623 Vorhaben zur Außenwirtschaftsförderung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1179 Vorhaben zur Steigerung privater Investitionen (darunter 2 Finanzierungsfonds)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31 Vorhaben zur Tourismusförderung</a:t>
            </a:r>
            <a:endParaRPr lang="de-DE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309814"/>
              </p:ext>
            </p:extLst>
          </p:nvPr>
        </p:nvGraphicFramePr>
        <p:xfrm>
          <a:off x="530666" y="2060848"/>
          <a:ext cx="4687200" cy="1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42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Ein Beispiel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aus Prioritätsachse </a:t>
            </a:r>
            <a:r>
              <a:rPr lang="de-DE" dirty="0" smtClean="0">
                <a:solidFill>
                  <a:schemeClr val="bg1"/>
                </a:solidFill>
              </a:rPr>
              <a:t>2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407187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83568" y="1478119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Beteiligung des Thüringer Startup-Fonds an </a:t>
            </a:r>
            <a:r>
              <a:rPr lang="de-DE" b="1" dirty="0" err="1" smtClean="0"/>
              <a:t>masterPIM</a:t>
            </a:r>
            <a:r>
              <a:rPr lang="de-DE" b="1" dirty="0" smtClean="0"/>
              <a:t> GmbH</a:t>
            </a:r>
          </a:p>
          <a:p>
            <a:endParaRPr lang="de-DE" b="1" dirty="0" smtClean="0"/>
          </a:p>
          <a:p>
            <a:endParaRPr lang="de-DE" b="1" dirty="0"/>
          </a:p>
          <a:p>
            <a:r>
              <a:rPr lang="de-DE" dirty="0" smtClean="0"/>
              <a:t>Ziele des Vorhabens: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Startup-Fonds stellt Eigenkapital für junge Unternehmen bereit (bis zu 5 Jahre alt)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masterPIM</a:t>
            </a:r>
            <a:r>
              <a:rPr lang="de-DE" dirty="0" smtClean="0"/>
              <a:t> verwaltet Produktdaten von Herstellern und Händlern zentral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Kombination aus Standard-Software, </a:t>
            </a:r>
            <a:r>
              <a:rPr lang="de-DE" dirty="0" err="1" smtClean="0"/>
              <a:t>Self</a:t>
            </a:r>
            <a:r>
              <a:rPr lang="de-DE" dirty="0" smtClean="0"/>
              <a:t>-Service und Cloud-Technologie ermöglicht kostengünstige Bereitstellung von aktuellen Preis- und Produktinformationen auf verschiedenen Verkaufskanälen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Aufwand </a:t>
            </a:r>
            <a:r>
              <a:rPr lang="de-DE" smtClean="0"/>
              <a:t>und Kosten für </a:t>
            </a:r>
            <a:r>
              <a:rPr lang="de-DE" dirty="0" smtClean="0"/>
              <a:t>die nutzenden Unternehmen sinkt dabei deutlich</a:t>
            </a:r>
          </a:p>
        </p:txBody>
      </p:sp>
    </p:spTree>
    <p:extLst>
      <p:ext uri="{BB962C8B-B14F-4D97-AF65-F5344CB8AC3E}">
        <p14:creationId xmlns:p14="http://schemas.microsoft.com/office/powerpoint/2010/main" val="85734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Umsetzung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Prioritätsachse </a:t>
            </a:r>
            <a:r>
              <a:rPr lang="de-DE" dirty="0">
                <a:solidFill>
                  <a:schemeClr val="bg1"/>
                </a:solidFill>
              </a:rPr>
              <a:t>3</a:t>
            </a: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953127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530666" y="152543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Finanzielle Umsetzung: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3717032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Bis jetzt </a:t>
            </a:r>
            <a:r>
              <a:rPr lang="de-DE" b="1" dirty="0" smtClean="0"/>
              <a:t>706</a:t>
            </a:r>
            <a:r>
              <a:rPr lang="de-DE" dirty="0" smtClean="0"/>
              <a:t> Vorhaben begonnen oder abgeschlossen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691 zur Steigerung der Energieeffizienz in Unternehmen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7 zur Steigerung der Energieeffizienz im Bereich der öffentlichen Hand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8 zur Energieeffizienzsteigerung in Kommunen und öffentlichen Quartieren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84792"/>
              </p:ext>
            </p:extLst>
          </p:nvPr>
        </p:nvGraphicFramePr>
        <p:xfrm>
          <a:off x="611560" y="2060848"/>
          <a:ext cx="4687200" cy="1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527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 Beispiel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aus Prioritätsachse 3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235492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83568" y="1478119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Errichtung eines dezentralen Ladenetzes für Elektro-Autos</a:t>
            </a:r>
          </a:p>
          <a:p>
            <a:endParaRPr lang="de-DE" dirty="0" smtClean="0"/>
          </a:p>
          <a:p>
            <a:r>
              <a:rPr lang="de-DE" dirty="0" smtClean="0"/>
              <a:t>Ziele des Vorhabens: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Unterstützung der E-Mobilität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Planung und Errichtung eines flächendeckenden Ladenetzes für Elektromobile im Landkreis Nordhausen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Hierfür wurde ein </a:t>
            </a:r>
            <a:r>
              <a:rPr lang="de-DE" dirty="0" err="1" smtClean="0"/>
              <a:t>Indikatorensystem</a:t>
            </a:r>
            <a:r>
              <a:rPr lang="de-DE" dirty="0" smtClean="0"/>
              <a:t> entwickelt, um die optimalen Standorte der Ladestationen zu ermitteln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Zusammenarbeit des Unternehmens </a:t>
            </a:r>
            <a:r>
              <a:rPr lang="de-DE" dirty="0" err="1" smtClean="0"/>
              <a:t>InTraSol</a:t>
            </a:r>
            <a:r>
              <a:rPr lang="de-DE" dirty="0" smtClean="0"/>
              <a:t> mit der Hochschule Nordhausen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 smtClean="0"/>
              <a:t>Projektlaufzeit:	2016 – 2018</a:t>
            </a:r>
          </a:p>
          <a:p>
            <a:r>
              <a:rPr lang="de-DE" dirty="0" smtClean="0"/>
              <a:t>Fördervolumen: 	182.292 </a:t>
            </a:r>
            <a:r>
              <a:rPr lang="de-DE" dirty="0"/>
              <a:t>€</a:t>
            </a:r>
          </a:p>
        </p:txBody>
      </p:sp>
      <p:pic>
        <p:nvPicPr>
          <p:cNvPr id="2050" name="Bild 1" descr="https://intrasol.de/wp-content/uploads/2018/04/Grafik-Kyffhäuserkrei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34915"/>
            <a:ext cx="3991475" cy="282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7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Umsetzung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Prioritätsachse 4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66401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530666" y="152543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Finanzielle Umsetzung: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371703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Bis jetzt </a:t>
            </a:r>
            <a:r>
              <a:rPr lang="de-DE" b="1" dirty="0" smtClean="0"/>
              <a:t>187</a:t>
            </a:r>
            <a:r>
              <a:rPr lang="de-DE" dirty="0" smtClean="0"/>
              <a:t> Vorhaben begonnen oder abgeschlossen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71 Vorhaben zum Hochwasserschutz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102 Vorhaben zur Verbesserung der Gewässerstruktur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14 zur Erhaltung der Biodiversität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859717"/>
              </p:ext>
            </p:extLst>
          </p:nvPr>
        </p:nvGraphicFramePr>
        <p:xfrm>
          <a:off x="611560" y="2060848"/>
          <a:ext cx="4687200" cy="11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89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 Beispiel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aus Prioritätsachse 4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83568" y="1478119"/>
            <a:ext cx="720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Hochwasserschutz Werra </a:t>
            </a:r>
            <a:r>
              <a:rPr lang="de-DE" b="1" dirty="0"/>
              <a:t>Eisfeld; Ausbau, </a:t>
            </a:r>
            <a:r>
              <a:rPr lang="de-DE" b="1" dirty="0" smtClean="0"/>
              <a:t>Neubau</a:t>
            </a:r>
          </a:p>
          <a:p>
            <a:endParaRPr lang="de-DE" dirty="0" smtClean="0"/>
          </a:p>
          <a:p>
            <a:r>
              <a:rPr lang="de-DE" dirty="0" smtClean="0"/>
              <a:t>Ziele des Vorhabens: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Innerörtliche Ausbaumaßnahmen in der Stadt Eisfeld zur Verbesserung des Hochwasserschutzes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Soll langfristig Schutz auch vor außergewöhnlichen Hochwasserereignissen bieten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 smtClean="0"/>
              <a:t>Projektlaufzeit:	2015 – 2022</a:t>
            </a:r>
          </a:p>
          <a:p>
            <a:r>
              <a:rPr lang="de-DE" dirty="0" smtClean="0"/>
              <a:t>Fördervolumen: 	15,3 Mio. </a:t>
            </a:r>
            <a:r>
              <a:rPr lang="de-DE" dirty="0"/>
              <a:t>€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398676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irc_mi" descr="Bildergebnis für Werra Eisfel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01014"/>
            <a:ext cx="4444330" cy="293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8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Umsetzung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Prioritätsachse </a:t>
            </a:r>
            <a:r>
              <a:rPr lang="de-DE" dirty="0">
                <a:solidFill>
                  <a:schemeClr val="bg1"/>
                </a:solidFill>
              </a:rPr>
              <a:t>5</a:t>
            </a: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452832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530666" y="152543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Finanzielle Umsetzung: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371703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Bis jetzt </a:t>
            </a:r>
            <a:r>
              <a:rPr lang="de-DE" b="1" dirty="0" smtClean="0"/>
              <a:t>26</a:t>
            </a:r>
            <a:r>
              <a:rPr lang="de-DE" dirty="0" smtClean="0"/>
              <a:t> Vorhaben begonnen oder abgeschlossen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24 Vorhaben zur Stärkung von Kommunen als Wirtschafts- und Sozialräume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2 Vorhaben zur Beräumung und Revitalisierung von Brachflächen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510613"/>
              </p:ext>
            </p:extLst>
          </p:nvPr>
        </p:nvGraphicFramePr>
        <p:xfrm>
          <a:off x="611560" y="2060848"/>
          <a:ext cx="4687200" cy="1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89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 Beispiel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aus Prioritätsachse 5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83568" y="1478119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Mehliser</a:t>
            </a:r>
            <a:r>
              <a:rPr lang="de-DE" b="1" dirty="0" smtClean="0"/>
              <a:t> Markt in Zella-Mehlis</a:t>
            </a:r>
          </a:p>
          <a:p>
            <a:endParaRPr lang="de-DE" dirty="0" smtClean="0"/>
          </a:p>
          <a:p>
            <a:r>
              <a:rPr lang="de-DE" dirty="0" smtClean="0"/>
              <a:t>Ziele des Vorhabens: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Steigerung der Wohnqualität durch Aufwertung des Stadtzentrums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Stärkung der Identität der Stadt und Mittel gegen Abwanderung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Schaffung von Park- und Grünflächen mit Wasserelementen als Spiel- und Erholungsmöglichkeit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Projektlaufzeit:	2017 – 2018</a:t>
            </a:r>
          </a:p>
          <a:p>
            <a:r>
              <a:rPr lang="de-DE" dirty="0" smtClean="0"/>
              <a:t>Fördervolumen: 	936.800 Mio. </a:t>
            </a:r>
            <a:r>
              <a:rPr lang="de-DE" dirty="0"/>
              <a:t>€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961491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 descr="5526863_premiumteaser_1qUQl-_agocC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43298"/>
            <a:ext cx="3845024" cy="258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86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Zusammenfassung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312791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323528" y="126876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Finanzielle </a:t>
            </a:r>
            <a:r>
              <a:rPr lang="de-DE" dirty="0" smtClean="0"/>
              <a:t>Umsetzung des OP EFRE Thüringen insgesamt:</a:t>
            </a:r>
            <a:endParaRPr lang="de-DE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473796"/>
              </p:ext>
            </p:extLst>
          </p:nvPr>
        </p:nvGraphicFramePr>
        <p:xfrm>
          <a:off x="437945" y="1638092"/>
          <a:ext cx="4687200" cy="1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467544" y="2780928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Umsetzung des OP EFRE nach Verzögerungen zu Beginn gut angelaufen</a:t>
            </a:r>
          </a:p>
          <a:p>
            <a:endParaRPr lang="de-DE" dirty="0"/>
          </a:p>
          <a:p>
            <a:r>
              <a:rPr lang="de-DE" dirty="0" smtClean="0"/>
              <a:t>Die einzelnen Prioritätsachsen weisen sehr unterschiedliche Umsetzungsstände auf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kurz- vs. langfristige Vorhaben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Wettbewerbsverfahren zu Beginn der Förderperiode haben den Beginn der Bewilligungen in den Achsen 3 und 5 stark verzögert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/>
              <a:t>Erreichung der Ziele des OP EFRE im Jahr 2023 scheint nicht gefährdet, jedoch stellt die Erreichung der Etappenziele 2018 für einige Prioritätsachsen eine </a:t>
            </a:r>
            <a:r>
              <a:rPr lang="de-DE" smtClean="0"/>
              <a:t>Herausforderung </a:t>
            </a:r>
            <a:r>
              <a:rPr lang="de-DE" smtClean="0"/>
              <a:t>dar.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120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Inhaltsplatzhalt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/>
            <a:r>
              <a:rPr lang="de-DE" dirty="0" smtClean="0"/>
              <a:t>Europäischer Fonds für Regionale Entwicklung in Thüringen</a:t>
            </a:r>
          </a:p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Ziel ist Ausgleich regionaler Ungleichgewichte in der EU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OP EFRE Thüringen umfasst 1,456 Mrd. €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sz="1800" dirty="0" smtClean="0"/>
              <a:t>80% der Mittel stellt die EU bereit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sz="1800" dirty="0" smtClean="0"/>
              <a:t>20% der Mittel erbringen das Land Thüringen, die Kommunen, der Bund und private Fördermittelempfänger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Es wird ein breites Feld an Maßnahmen in 5 Prioritätsachsen unterstützt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sz="11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1100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15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sz="11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1100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915241" y="278092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Vielen Dank für Ihre Aufmerksamkeit!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84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sz="11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1100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915241" y="278092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Backup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29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Umsetzung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5768511"/>
              </p:ext>
            </p:extLst>
          </p:nvPr>
        </p:nvGraphicFramePr>
        <p:xfrm>
          <a:off x="251520" y="2060848"/>
          <a:ext cx="39604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083192"/>
              </p:ext>
            </p:extLst>
          </p:nvPr>
        </p:nvGraphicFramePr>
        <p:xfrm>
          <a:off x="4644008" y="2060848"/>
          <a:ext cx="40679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83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239012"/>
              </p:ext>
            </p:extLst>
          </p:nvPr>
        </p:nvGraphicFramePr>
        <p:xfrm>
          <a:off x="467544" y="1619992"/>
          <a:ext cx="3456384" cy="346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4211960" y="1916832"/>
            <a:ext cx="4536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Prioritätsachse 1:</a:t>
            </a:r>
          </a:p>
          <a:p>
            <a:endParaRPr lang="de-DE" dirty="0" smtClean="0"/>
          </a:p>
          <a:p>
            <a:r>
              <a:rPr lang="de-DE" dirty="0" smtClean="0"/>
              <a:t>Stärkung von Forschung, technologischer Entwicklung und Innovation</a:t>
            </a:r>
          </a:p>
          <a:p>
            <a:endParaRPr lang="de-DE" dirty="0" smtClean="0"/>
          </a:p>
          <a:p>
            <a:r>
              <a:rPr lang="de-DE" dirty="0"/>
              <a:t>Ca. 435 Mio. € (29,88% des Programms)</a:t>
            </a:r>
          </a:p>
          <a:p>
            <a:endParaRPr lang="de-DE" dirty="0"/>
          </a:p>
          <a:p>
            <a:r>
              <a:rPr lang="de-DE" dirty="0" smtClean="0"/>
              <a:t>Unterstützt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staatliche Forschungseinrichtungen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Innovationsfähigkeit der Wirtschaft</a:t>
            </a:r>
          </a:p>
        </p:txBody>
      </p:sp>
    </p:spTree>
    <p:extLst>
      <p:ext uri="{BB962C8B-B14F-4D97-AF65-F5344CB8AC3E}">
        <p14:creationId xmlns:p14="http://schemas.microsoft.com/office/powerpoint/2010/main" val="33743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211960" y="1916832"/>
            <a:ext cx="4536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Prioritätsachse 2:</a:t>
            </a:r>
          </a:p>
          <a:p>
            <a:endParaRPr lang="de-DE" dirty="0" smtClean="0"/>
          </a:p>
          <a:p>
            <a:r>
              <a:rPr lang="de-DE" dirty="0" smtClean="0"/>
              <a:t>Stärkung der Wettbewerbsfähigkeit der Unternehmen</a:t>
            </a:r>
          </a:p>
          <a:p>
            <a:endParaRPr lang="de-DE" dirty="0" smtClean="0"/>
          </a:p>
          <a:p>
            <a:r>
              <a:rPr lang="de-DE" dirty="0"/>
              <a:t>Ca. 352 Mio. € (24,18% des Programms)</a:t>
            </a:r>
          </a:p>
          <a:p>
            <a:endParaRPr lang="de-DE" dirty="0"/>
          </a:p>
          <a:p>
            <a:r>
              <a:rPr lang="de-DE" dirty="0" smtClean="0"/>
              <a:t>Unterstützt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Start-ups und junge Unternehmen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Internationalisierung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Private </a:t>
            </a:r>
            <a:r>
              <a:rPr lang="de-DE" dirty="0" smtClean="0"/>
              <a:t>Investitionen </a:t>
            </a:r>
            <a:r>
              <a:rPr lang="de-DE" dirty="0" smtClean="0"/>
              <a:t>von KMU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Tourismus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735215"/>
              </p:ext>
            </p:extLst>
          </p:nvPr>
        </p:nvGraphicFramePr>
        <p:xfrm>
          <a:off x="467544" y="1619993"/>
          <a:ext cx="3456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1"/>
          <p:cNvSpPr txBox="1"/>
          <p:nvPr/>
        </p:nvSpPr>
        <p:spPr>
          <a:xfrm>
            <a:off x="2483768" y="2492896"/>
            <a:ext cx="93610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F &amp; E &amp; I</a:t>
            </a:r>
            <a:endParaRPr lang="de-DE" sz="1200" dirty="0"/>
          </a:p>
        </p:txBody>
      </p:sp>
      <p:sp>
        <p:nvSpPr>
          <p:cNvPr id="9" name="Textfeld 1"/>
          <p:cNvSpPr txBox="1"/>
          <p:nvPr/>
        </p:nvSpPr>
        <p:spPr>
          <a:xfrm>
            <a:off x="2051720" y="4005064"/>
            <a:ext cx="129614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Wettbewerbs-fähigkeit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25825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211960" y="1916832"/>
            <a:ext cx="4536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Prioritätsachse 3:</a:t>
            </a:r>
          </a:p>
          <a:p>
            <a:endParaRPr lang="de-DE" dirty="0" smtClean="0"/>
          </a:p>
          <a:p>
            <a:r>
              <a:rPr lang="de-DE" dirty="0" smtClean="0"/>
              <a:t>Verringerung von CO2-Emissionen</a:t>
            </a:r>
          </a:p>
          <a:p>
            <a:endParaRPr lang="de-DE" dirty="0" smtClean="0"/>
          </a:p>
          <a:p>
            <a:r>
              <a:rPr lang="de-DE" dirty="0" smtClean="0"/>
              <a:t>Ca</a:t>
            </a:r>
            <a:r>
              <a:rPr lang="de-DE" dirty="0"/>
              <a:t>. 265 Mio. € (18,21% des Programms)</a:t>
            </a:r>
          </a:p>
          <a:p>
            <a:endParaRPr lang="de-DE" dirty="0"/>
          </a:p>
          <a:p>
            <a:r>
              <a:rPr lang="de-DE" dirty="0" smtClean="0"/>
              <a:t>Unterstützt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Steigerung der </a:t>
            </a:r>
            <a:r>
              <a:rPr lang="de-DE" dirty="0" smtClean="0"/>
              <a:t>Energieeffizienz in Unternehmen, Kommunen und im Bereich der öffentlichen Hand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Ausbau erneuerbarer Energien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Umweltfreundliche Mobilität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592830"/>
              </p:ext>
            </p:extLst>
          </p:nvPr>
        </p:nvGraphicFramePr>
        <p:xfrm>
          <a:off x="467544" y="1628800"/>
          <a:ext cx="3456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1"/>
          <p:cNvSpPr txBox="1"/>
          <p:nvPr/>
        </p:nvSpPr>
        <p:spPr>
          <a:xfrm>
            <a:off x="2483768" y="2492896"/>
            <a:ext cx="93610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F &amp; E &amp; I</a:t>
            </a:r>
            <a:endParaRPr lang="de-DE" sz="1200" dirty="0"/>
          </a:p>
        </p:txBody>
      </p:sp>
      <p:sp>
        <p:nvSpPr>
          <p:cNvPr id="8" name="Textfeld 1"/>
          <p:cNvSpPr txBox="1"/>
          <p:nvPr/>
        </p:nvSpPr>
        <p:spPr>
          <a:xfrm>
            <a:off x="2051720" y="4005064"/>
            <a:ext cx="129614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Wettbewerbs-fähigkeit</a:t>
            </a:r>
            <a:endParaRPr lang="de-DE" sz="1200" dirty="0"/>
          </a:p>
        </p:txBody>
      </p:sp>
      <p:sp>
        <p:nvSpPr>
          <p:cNvPr id="9" name="Textfeld 1"/>
          <p:cNvSpPr txBox="1"/>
          <p:nvPr/>
        </p:nvSpPr>
        <p:spPr>
          <a:xfrm>
            <a:off x="683568" y="3657603"/>
            <a:ext cx="139379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Verringerung CO2-Emissionen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9105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211960" y="1916832"/>
            <a:ext cx="4536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Prioritätsachse 4:</a:t>
            </a:r>
          </a:p>
          <a:p>
            <a:endParaRPr lang="de-DE" dirty="0" smtClean="0"/>
          </a:p>
          <a:p>
            <a:r>
              <a:rPr lang="de-DE" dirty="0" smtClean="0"/>
              <a:t>Risikomanagement und Umweltschutz</a:t>
            </a:r>
          </a:p>
          <a:p>
            <a:endParaRPr lang="de-DE" dirty="0" smtClean="0"/>
          </a:p>
          <a:p>
            <a:r>
              <a:rPr lang="de-DE" dirty="0"/>
              <a:t>Ca. 180 Mio. € (12,39% des Programms)</a:t>
            </a:r>
          </a:p>
          <a:p>
            <a:endParaRPr lang="de-DE" dirty="0"/>
          </a:p>
          <a:p>
            <a:r>
              <a:rPr lang="de-DE" dirty="0" smtClean="0"/>
              <a:t>Unterstützt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Hochwasserschutz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Verbesserung der Gewässerstruktur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Renaturierung von Lebensräumen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370438"/>
              </p:ext>
            </p:extLst>
          </p:nvPr>
        </p:nvGraphicFramePr>
        <p:xfrm>
          <a:off x="467544" y="1628800"/>
          <a:ext cx="3456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1"/>
          <p:cNvSpPr txBox="1"/>
          <p:nvPr/>
        </p:nvSpPr>
        <p:spPr>
          <a:xfrm>
            <a:off x="2483768" y="2492896"/>
            <a:ext cx="93610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F &amp; E &amp; I</a:t>
            </a:r>
            <a:endParaRPr lang="de-DE" sz="1200" dirty="0"/>
          </a:p>
        </p:txBody>
      </p:sp>
      <p:sp>
        <p:nvSpPr>
          <p:cNvPr id="8" name="Textfeld 1"/>
          <p:cNvSpPr txBox="1"/>
          <p:nvPr/>
        </p:nvSpPr>
        <p:spPr>
          <a:xfrm>
            <a:off x="2051720" y="4005064"/>
            <a:ext cx="129614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Wettbewerbs-fähigkeit</a:t>
            </a:r>
            <a:endParaRPr lang="de-DE" sz="1200" dirty="0"/>
          </a:p>
        </p:txBody>
      </p:sp>
      <p:sp>
        <p:nvSpPr>
          <p:cNvPr id="9" name="Textfeld 1"/>
          <p:cNvSpPr txBox="1"/>
          <p:nvPr/>
        </p:nvSpPr>
        <p:spPr>
          <a:xfrm>
            <a:off x="683568" y="3657603"/>
            <a:ext cx="139379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Verringerung CO2-Emissionen</a:t>
            </a:r>
            <a:endParaRPr lang="de-DE" sz="1200" dirty="0"/>
          </a:p>
        </p:txBody>
      </p:sp>
      <p:sp>
        <p:nvSpPr>
          <p:cNvPr id="10" name="Textfeld 1"/>
          <p:cNvSpPr txBox="1"/>
          <p:nvPr/>
        </p:nvSpPr>
        <p:spPr>
          <a:xfrm>
            <a:off x="467544" y="2852936"/>
            <a:ext cx="146580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err="1" smtClean="0"/>
              <a:t>Risko</a:t>
            </a:r>
            <a:r>
              <a:rPr lang="de-DE" sz="1200" dirty="0" smtClean="0"/>
              <a:t>-management/</a:t>
            </a:r>
          </a:p>
          <a:p>
            <a:pPr algn="ctr"/>
            <a:r>
              <a:rPr lang="de-DE" sz="1200" dirty="0" smtClean="0"/>
              <a:t>Umweltschutz</a:t>
            </a:r>
            <a:endParaRPr lang="de-DE" sz="1200" dirty="0"/>
          </a:p>
        </p:txBody>
      </p:sp>
      <p:cxnSp>
        <p:nvCxnSpPr>
          <p:cNvPr id="11" name="Gewinkelte Verbindung 10"/>
          <p:cNvCxnSpPr/>
          <p:nvPr/>
        </p:nvCxnSpPr>
        <p:spPr bwMode="auto">
          <a:xfrm rot="5400000">
            <a:off x="-427077" y="4120297"/>
            <a:ext cx="2005268" cy="216025"/>
          </a:xfrm>
          <a:prstGeom prst="bentConnector3">
            <a:avLst>
              <a:gd name="adj1" fmla="val -27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 bwMode="auto">
          <a:xfrm flipH="1">
            <a:off x="467544" y="3837623"/>
            <a:ext cx="3600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79512" y="5230941"/>
            <a:ext cx="2772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Umweltschutz und Anpassung Klimawandel </a:t>
            </a:r>
            <a:endParaRPr lang="de-DE" dirty="0"/>
          </a:p>
        </p:txBody>
      </p:sp>
      <p:sp>
        <p:nvSpPr>
          <p:cNvPr id="20" name="Pfeil nach rechts 19"/>
          <p:cNvSpPr/>
          <p:nvPr/>
        </p:nvSpPr>
        <p:spPr bwMode="auto">
          <a:xfrm>
            <a:off x="2951820" y="5373216"/>
            <a:ext cx="360040" cy="2880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179388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347864" y="523094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Über 30% der EFRE-Mittel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271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211960" y="1916832"/>
            <a:ext cx="4536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Prioritätsachse 5:</a:t>
            </a:r>
          </a:p>
          <a:p>
            <a:endParaRPr lang="de-DE" dirty="0" smtClean="0"/>
          </a:p>
          <a:p>
            <a:r>
              <a:rPr lang="de-DE" dirty="0" smtClean="0"/>
              <a:t>Nachhaltige Stadtentwicklung</a:t>
            </a:r>
          </a:p>
          <a:p>
            <a:endParaRPr lang="de-DE" dirty="0" smtClean="0"/>
          </a:p>
          <a:p>
            <a:r>
              <a:rPr lang="de-DE" dirty="0"/>
              <a:t>Ca. 190 Mio. € (13,06% des Programms)</a:t>
            </a:r>
          </a:p>
          <a:p>
            <a:endParaRPr lang="de-DE" dirty="0"/>
          </a:p>
          <a:p>
            <a:r>
              <a:rPr lang="de-DE" dirty="0" smtClean="0"/>
              <a:t>Unterstützt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Stärkung von Kommunen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Revitalisierung von Flächen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778736"/>
              </p:ext>
            </p:extLst>
          </p:nvPr>
        </p:nvGraphicFramePr>
        <p:xfrm>
          <a:off x="467544" y="1619993"/>
          <a:ext cx="3456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1"/>
          <p:cNvSpPr txBox="1"/>
          <p:nvPr/>
        </p:nvSpPr>
        <p:spPr>
          <a:xfrm>
            <a:off x="2483768" y="2492896"/>
            <a:ext cx="93610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F &amp; E &amp; I</a:t>
            </a:r>
            <a:endParaRPr lang="de-DE" sz="1200" dirty="0"/>
          </a:p>
        </p:txBody>
      </p:sp>
      <p:sp>
        <p:nvSpPr>
          <p:cNvPr id="8" name="Textfeld 1"/>
          <p:cNvSpPr txBox="1"/>
          <p:nvPr/>
        </p:nvSpPr>
        <p:spPr>
          <a:xfrm>
            <a:off x="2051720" y="4005064"/>
            <a:ext cx="129614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Wettbewerbs-fähigkeit</a:t>
            </a:r>
            <a:endParaRPr lang="de-DE" sz="1200" dirty="0"/>
          </a:p>
        </p:txBody>
      </p:sp>
      <p:sp>
        <p:nvSpPr>
          <p:cNvPr id="9" name="Textfeld 1"/>
          <p:cNvSpPr txBox="1"/>
          <p:nvPr/>
        </p:nvSpPr>
        <p:spPr>
          <a:xfrm>
            <a:off x="683568" y="3657603"/>
            <a:ext cx="139379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Verringerung CO2-Emissionen</a:t>
            </a:r>
            <a:endParaRPr lang="de-DE" sz="1200" dirty="0"/>
          </a:p>
        </p:txBody>
      </p:sp>
      <p:sp>
        <p:nvSpPr>
          <p:cNvPr id="10" name="Textfeld 1"/>
          <p:cNvSpPr txBox="1"/>
          <p:nvPr/>
        </p:nvSpPr>
        <p:spPr>
          <a:xfrm>
            <a:off x="467544" y="2852936"/>
            <a:ext cx="146580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err="1" smtClean="0"/>
              <a:t>Risko</a:t>
            </a:r>
            <a:r>
              <a:rPr lang="de-DE" sz="1200" dirty="0" smtClean="0"/>
              <a:t>-management/</a:t>
            </a:r>
          </a:p>
          <a:p>
            <a:pPr algn="ctr"/>
            <a:r>
              <a:rPr lang="de-DE" sz="1200" dirty="0" smtClean="0"/>
              <a:t>Umweltschutz</a:t>
            </a:r>
            <a:endParaRPr lang="de-DE" sz="1200" dirty="0"/>
          </a:p>
        </p:txBody>
      </p:sp>
      <p:sp>
        <p:nvSpPr>
          <p:cNvPr id="11" name="Textfeld 1"/>
          <p:cNvSpPr txBox="1"/>
          <p:nvPr/>
        </p:nvSpPr>
        <p:spPr>
          <a:xfrm>
            <a:off x="801942" y="2132856"/>
            <a:ext cx="146580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Nachhaltige</a:t>
            </a:r>
          </a:p>
          <a:p>
            <a:pPr algn="ctr"/>
            <a:r>
              <a:rPr lang="de-DE" sz="1200" dirty="0" smtClean="0"/>
              <a:t>Stadtentwicklung</a:t>
            </a:r>
          </a:p>
          <a:p>
            <a:pPr algn="ctr"/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3881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Übersicht OP ERFE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211960" y="1916832"/>
            <a:ext cx="45365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Technische Hilfe:</a:t>
            </a:r>
          </a:p>
          <a:p>
            <a:endParaRPr lang="de-DE" dirty="0" smtClean="0"/>
          </a:p>
          <a:p>
            <a:r>
              <a:rPr lang="de-DE" dirty="0"/>
              <a:t>Ca. 33 Mio. € (2,28% des Programms)</a:t>
            </a:r>
          </a:p>
          <a:p>
            <a:endParaRPr lang="de-DE" dirty="0" smtClean="0"/>
          </a:p>
          <a:p>
            <a:r>
              <a:rPr lang="de-DE" dirty="0" smtClean="0"/>
              <a:t>Unterstützung: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der Programmumsetzung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der Kommunikation/Publizität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916762"/>
              </p:ext>
            </p:extLst>
          </p:nvPr>
        </p:nvGraphicFramePr>
        <p:xfrm>
          <a:off x="467544" y="1628800"/>
          <a:ext cx="3456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1"/>
          <p:cNvSpPr txBox="1"/>
          <p:nvPr/>
        </p:nvSpPr>
        <p:spPr>
          <a:xfrm>
            <a:off x="2483768" y="2492896"/>
            <a:ext cx="93610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F &amp; E &amp; I</a:t>
            </a:r>
            <a:endParaRPr lang="de-DE" sz="1200" dirty="0"/>
          </a:p>
        </p:txBody>
      </p:sp>
      <p:sp>
        <p:nvSpPr>
          <p:cNvPr id="8" name="Textfeld 1"/>
          <p:cNvSpPr txBox="1"/>
          <p:nvPr/>
        </p:nvSpPr>
        <p:spPr>
          <a:xfrm>
            <a:off x="2051720" y="4005064"/>
            <a:ext cx="129614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Wettbewerbs-fähigkeit</a:t>
            </a:r>
            <a:endParaRPr lang="de-DE" sz="1200" dirty="0"/>
          </a:p>
        </p:txBody>
      </p:sp>
      <p:sp>
        <p:nvSpPr>
          <p:cNvPr id="9" name="Textfeld 1"/>
          <p:cNvSpPr txBox="1"/>
          <p:nvPr/>
        </p:nvSpPr>
        <p:spPr>
          <a:xfrm>
            <a:off x="683568" y="3657603"/>
            <a:ext cx="1393794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Verringerung CO2-Emissionen</a:t>
            </a:r>
            <a:endParaRPr lang="de-DE" sz="1200" dirty="0"/>
          </a:p>
        </p:txBody>
      </p:sp>
      <p:sp>
        <p:nvSpPr>
          <p:cNvPr id="10" name="Textfeld 1"/>
          <p:cNvSpPr txBox="1"/>
          <p:nvPr/>
        </p:nvSpPr>
        <p:spPr>
          <a:xfrm>
            <a:off x="467544" y="2852936"/>
            <a:ext cx="146580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err="1" smtClean="0"/>
              <a:t>Risko</a:t>
            </a:r>
            <a:r>
              <a:rPr lang="de-DE" sz="1200" dirty="0" smtClean="0"/>
              <a:t>-management/</a:t>
            </a:r>
          </a:p>
          <a:p>
            <a:pPr algn="ctr"/>
            <a:r>
              <a:rPr lang="de-DE" sz="1200" dirty="0" smtClean="0"/>
              <a:t>Umweltschutz</a:t>
            </a:r>
            <a:endParaRPr lang="de-DE" sz="1200" dirty="0"/>
          </a:p>
        </p:txBody>
      </p:sp>
      <p:sp>
        <p:nvSpPr>
          <p:cNvPr id="11" name="Textfeld 1"/>
          <p:cNvSpPr txBox="1"/>
          <p:nvPr/>
        </p:nvSpPr>
        <p:spPr>
          <a:xfrm>
            <a:off x="801942" y="2132856"/>
            <a:ext cx="146580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 smtClean="0"/>
              <a:t>Nachhaltige</a:t>
            </a:r>
          </a:p>
          <a:p>
            <a:pPr algn="ctr"/>
            <a:r>
              <a:rPr lang="de-DE" sz="1200" dirty="0" smtClean="0"/>
              <a:t>Stadtentwicklung</a:t>
            </a:r>
          </a:p>
          <a:p>
            <a:pPr algn="ctr"/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7156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Umsetzung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Prioritätsachse </a:t>
            </a:r>
            <a:r>
              <a:rPr lang="de-DE" dirty="0">
                <a:solidFill>
                  <a:schemeClr val="bg1"/>
                </a:solidFill>
              </a:rPr>
              <a:t>1</a:t>
            </a: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438282"/>
              </p:ext>
            </p:extLst>
          </p:nvPr>
        </p:nvGraphicFramePr>
        <p:xfrm>
          <a:off x="7884368" y="1268760"/>
          <a:ext cx="115212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530666" y="152543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Finanzielle Umsetzung: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4149080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Bis jetzt </a:t>
            </a:r>
            <a:r>
              <a:rPr lang="de-DE" b="1" dirty="0" smtClean="0"/>
              <a:t>609</a:t>
            </a:r>
            <a:r>
              <a:rPr lang="de-DE" dirty="0" smtClean="0"/>
              <a:t> Vorhaben begonnen oder abgeschlossen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89 Vorhaben zur Unterstützung der staatlich finanzierten Forschungseinrichtungen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520 Vorhaben zur Steigerung der Innovationsfähigkeit von Unternehmen, insb. durch Wissenstransfer</a:t>
            </a:r>
            <a:endParaRPr lang="de-DE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68364"/>
              </p:ext>
            </p:extLst>
          </p:nvPr>
        </p:nvGraphicFramePr>
        <p:xfrm>
          <a:off x="611560" y="2060848"/>
          <a:ext cx="4686301" cy="118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041383"/>
              </p:ext>
            </p:extLst>
          </p:nvPr>
        </p:nvGraphicFramePr>
        <p:xfrm>
          <a:off x="4139952" y="3068960"/>
          <a:ext cx="4344144" cy="91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67452"/>
                <a:gridCol w="576692"/>
              </a:tblGrid>
              <a:tr h="1440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Industrielle Produktion und Systeme: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  37%</a:t>
                      </a:r>
                      <a:endParaRPr lang="de-DE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Nachhaltige und intelligente Mobilität und Logistik: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  11%</a:t>
                      </a:r>
                      <a:endParaRPr lang="de-DE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Gesundes Leben und Gesundheitswirtschaft: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  27%</a:t>
                      </a:r>
                      <a:endParaRPr lang="de-DE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Nachhaltige Energie und Ressourcenverwendung: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  18%</a:t>
                      </a:r>
                      <a:endParaRPr lang="de-DE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IKT, innovative und produktionsnahe Dienstleistungen: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ysClr val="windowText" lastClr="000000"/>
                          </a:solidFill>
                        </a:rPr>
                        <a:t>  7%</a:t>
                      </a:r>
                      <a:endParaRPr lang="de-DE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Gewinkelte Verbindung 12"/>
          <p:cNvCxnSpPr>
            <a:endCxn id="6" idx="0"/>
          </p:cNvCxnSpPr>
          <p:nvPr/>
        </p:nvCxnSpPr>
        <p:spPr bwMode="auto">
          <a:xfrm>
            <a:off x="3563888" y="2708920"/>
            <a:ext cx="2748136" cy="36004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80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MWAT_PPT_4-3_Deutsch_vorlage">
  <a:themeElements>
    <a:clrScheme name="1_TMWAT_PPT_4-3_Deutsch_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MWAT_PPT_4-3_Deutsch_vorlag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179388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179388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ヒラギノ角ゴ Pro W3" charset="-128"/>
          </a:defRPr>
        </a:defPPr>
      </a:lstStyle>
    </a:lnDef>
  </a:objectDefaults>
  <a:extraClrSchemeLst>
    <a:extraClrScheme>
      <a:clrScheme name="1_TMWAT_PPT_4-3_Deutsch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MWAT_PPT_4-3_Deutsch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MWAT_PPT_4-3_Deutsch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MWAT_PPT_4-3_Deutsch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MWAT_PPT_4-3_Deutsch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MWAT_PPT_4-3_Deutsch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MWAT_PPT_4-3_Deutsch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MWAT_PPT_4-3_Deutsch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MWAT_PPT_4-3_Deutsch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MWAT_PPT_4-3_Deutsch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MWAT_PPT_4-3_Deutsch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MWAT_PPT_4-3_Deutsch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868</Words>
  <Application>Microsoft Office PowerPoint</Application>
  <PresentationFormat>Bildschirmpräsentation (4:3)</PresentationFormat>
  <Paragraphs>250</Paragraphs>
  <Slides>22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1_TMWAT_PPT_4-3_Deutsch_vorlage</vt:lpstr>
      <vt:lpstr>PowerPoint-Präsentation</vt:lpstr>
      <vt:lpstr>Übersicht OP ERFE</vt:lpstr>
      <vt:lpstr>Übersicht OP ERFE</vt:lpstr>
      <vt:lpstr>Übersicht OP ERFE</vt:lpstr>
      <vt:lpstr>Übersicht OP ERFE</vt:lpstr>
      <vt:lpstr>Übersicht OP ERFE</vt:lpstr>
      <vt:lpstr>Übersicht OP ERFE</vt:lpstr>
      <vt:lpstr>Übersicht OP ERFE</vt:lpstr>
      <vt:lpstr>Umsetzung Prioritätsachse 1</vt:lpstr>
      <vt:lpstr>Ein Beispiel aus Prioritätsachse 1</vt:lpstr>
      <vt:lpstr>Umsetzung Prioritätsachse 2</vt:lpstr>
      <vt:lpstr>Ein Beispiel aus Prioritätsachse 2</vt:lpstr>
      <vt:lpstr>Umsetzung Prioritätsachse 3</vt:lpstr>
      <vt:lpstr>Ein Beispiel aus Prioritätsachse 3</vt:lpstr>
      <vt:lpstr>Umsetzung Prioritätsachse 4</vt:lpstr>
      <vt:lpstr>Ein Beispiel aus Prioritätsachse 4</vt:lpstr>
      <vt:lpstr>Umsetzung Prioritätsachse 5</vt:lpstr>
      <vt:lpstr>Ein Beispiel aus Prioritätsachse 5</vt:lpstr>
      <vt:lpstr>Zusammenfassung</vt:lpstr>
      <vt:lpstr>PowerPoint-Präsentation</vt:lpstr>
      <vt:lpstr>PowerPoint-Präsentation</vt:lpstr>
      <vt:lpstr>Umsetzung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Haushaltsangelegenheiten</dc:title>
  <dc:creator>3.4.4</dc:creator>
  <cp:lastModifiedBy>JohannesKarl.Herrmann@tmwwdg</cp:lastModifiedBy>
  <cp:revision>142</cp:revision>
  <cp:lastPrinted>2017-06-02T09:24:42Z</cp:lastPrinted>
  <dcterms:created xsi:type="dcterms:W3CDTF">2016-02-15T09:48:51Z</dcterms:created>
  <dcterms:modified xsi:type="dcterms:W3CDTF">2018-10-25T11:50:55Z</dcterms:modified>
</cp:coreProperties>
</file>